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</p:sldIdLst>
  <p:sldSz cy="5143500" cx="9144000"/>
  <p:notesSz cx="6858000" cy="9144000"/>
  <p:embeddedFontLst>
    <p:embeddedFont>
      <p:font typeface="Robo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font" Target="fonts/Roboto-bold.fntdata"/><Relationship Id="rId14" Type="http://schemas.openxmlformats.org/officeDocument/2006/relationships/slide" Target="slides/slide10.xml"/><Relationship Id="rId36" Type="http://schemas.openxmlformats.org/officeDocument/2006/relationships/font" Target="fonts/Roboto-regular.fntdata"/><Relationship Id="rId17" Type="http://schemas.openxmlformats.org/officeDocument/2006/relationships/slide" Target="slides/slide13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2.xml"/><Relationship Id="rId38" Type="http://schemas.openxmlformats.org/officeDocument/2006/relationships/font" Target="fonts/Roboto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Andrei has told you some general information about the app. I will explain the front end design of the app.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found it important that the app had a native iOS look and feel. Inspiration from…  They should reflect the iOS look and feel.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Tell something about the user interface structure of the app.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Difference between the iOS standard apps and third party apps is that standard iOS app do not have a loading screen. Third party apps have loading screen, we choose to keep it simple and have a white screen with the logo and a loading indicator.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how the server interactor uses Models and Netword Handler to execute it’s behavior. Also talk about the useful functions in the server interactor.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rive.google.com/file/d/1RCaRvunZ8Ri18yKn_d6nXk1KAGhbmJul/view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26387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Hestia Home Automatisation System </a:t>
            </a:r>
            <a:endParaRPr/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397528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Simplify your life with our new iOS Client</a:t>
            </a:r>
            <a:endParaRPr sz="2400"/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0350" y="139530"/>
            <a:ext cx="3382450" cy="1616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Mr Stephen Hawking</a:t>
            </a:r>
            <a:endParaRPr b="1"/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471900" y="1919075"/>
            <a:ext cx="8030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What Mr Hawking want is the ability to control all his house lights through his iPad.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“Work gives you meaning and purpose and life is empty without it.”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" name="Shape 127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Stephen Hawking -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255900" y="18306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Mr. Tony Stark / Iron Man</a:t>
            </a:r>
            <a:endParaRPr/>
          </a:p>
        </p:txBody>
      </p:sp>
      <p:pic>
        <p:nvPicPr>
          <p:cNvPr descr="Imagini pentru tony stark"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7325" y="330200"/>
            <a:ext cx="4566675" cy="456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Mr Tony Stark</a:t>
            </a:r>
            <a:endParaRPr b="1"/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471900" y="1919075"/>
            <a:ext cx="8030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</a:t>
            </a:r>
            <a:endParaRPr/>
          </a:p>
          <a:p>
            <a:pPr indent="45720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What Mr. Stark is looking for is a solution to </a:t>
            </a:r>
            <a:r>
              <a:rPr lang="en"/>
              <a:t>automate</a:t>
            </a:r>
            <a:r>
              <a:rPr lang="en"/>
              <a:t> the process of heating his house so he doesn’t need to do it himself and his limited amount of time he is spending at home be as </a:t>
            </a:r>
            <a:r>
              <a:rPr lang="en"/>
              <a:t>comfortable</a:t>
            </a:r>
            <a:r>
              <a:rPr lang="en"/>
              <a:t> as possible.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Hestia iOS Application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Hestia iOS Application</a:t>
            </a:r>
            <a:endParaRPr/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45720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The main product that our team has focused on is developing an iOS client as many of our clients that we have shown before are using an Apple Device.</a:t>
            </a:r>
            <a:endParaRPr sz="16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45720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Native iOS look &amp; feel</a:t>
            </a:r>
            <a:endParaRPr/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 from: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Clock app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Mail app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Music app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Contacts app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Settings screen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interface overview</a:t>
            </a: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319700" y="2188125"/>
            <a:ext cx="1299000" cy="22734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Loading screen</a:t>
            </a:r>
            <a:endParaRPr sz="2400"/>
          </a:p>
        </p:txBody>
      </p:sp>
      <p:sp>
        <p:nvSpPr>
          <p:cNvPr id="168" name="Shape 168"/>
          <p:cNvSpPr/>
          <p:nvPr/>
        </p:nvSpPr>
        <p:spPr>
          <a:xfrm>
            <a:off x="2117337" y="2188125"/>
            <a:ext cx="1299000" cy="22734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Login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screen</a:t>
            </a:r>
            <a:endParaRPr sz="2400"/>
          </a:p>
        </p:txBody>
      </p:sp>
      <p:sp>
        <p:nvSpPr>
          <p:cNvPr id="169" name="Shape 169"/>
          <p:cNvSpPr/>
          <p:nvPr/>
        </p:nvSpPr>
        <p:spPr>
          <a:xfrm>
            <a:off x="3914974" y="2188125"/>
            <a:ext cx="1299000" cy="22734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Server connect screen</a:t>
            </a: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5712597" y="2188125"/>
            <a:ext cx="1299000" cy="22734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Devices main</a:t>
            </a:r>
            <a:r>
              <a:rPr lang="en" sz="2400"/>
              <a:t> screen</a:t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7510219" y="2188125"/>
            <a:ext cx="1299000" cy="22734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Settings</a:t>
            </a:r>
            <a:r>
              <a:rPr lang="en" sz="2400"/>
              <a:t> screen</a:t>
            </a:r>
            <a:endParaRPr/>
          </a:p>
        </p:txBody>
      </p:sp>
      <p:cxnSp>
        <p:nvCxnSpPr>
          <p:cNvPr id="172" name="Shape 172"/>
          <p:cNvCxnSpPr>
            <a:stCxn id="167" idx="3"/>
            <a:endCxn id="168" idx="1"/>
          </p:cNvCxnSpPr>
          <p:nvPr/>
        </p:nvCxnSpPr>
        <p:spPr>
          <a:xfrm>
            <a:off x="1618700" y="3324825"/>
            <a:ext cx="49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" name="Shape 173"/>
          <p:cNvCxnSpPr/>
          <p:nvPr/>
        </p:nvCxnSpPr>
        <p:spPr>
          <a:xfrm>
            <a:off x="3416350" y="3324825"/>
            <a:ext cx="49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4" name="Shape 174"/>
          <p:cNvCxnSpPr/>
          <p:nvPr/>
        </p:nvCxnSpPr>
        <p:spPr>
          <a:xfrm>
            <a:off x="5213975" y="3324825"/>
            <a:ext cx="49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" name="Shape 175"/>
          <p:cNvCxnSpPr/>
          <p:nvPr/>
        </p:nvCxnSpPr>
        <p:spPr>
          <a:xfrm>
            <a:off x="7011600" y="3324825"/>
            <a:ext cx="49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6" name="Shape 176"/>
          <p:cNvCxnSpPr/>
          <p:nvPr/>
        </p:nvCxnSpPr>
        <p:spPr>
          <a:xfrm rot="10800000">
            <a:off x="3413500" y="2955375"/>
            <a:ext cx="50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Shape 177"/>
          <p:cNvCxnSpPr/>
          <p:nvPr/>
        </p:nvCxnSpPr>
        <p:spPr>
          <a:xfrm rot="10800000">
            <a:off x="7008750" y="2955375"/>
            <a:ext cx="50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Shape 178"/>
          <p:cNvCxnSpPr>
            <a:stCxn id="171" idx="2"/>
            <a:endCxn id="168" idx="2"/>
          </p:cNvCxnSpPr>
          <p:nvPr/>
        </p:nvCxnSpPr>
        <p:spPr>
          <a:xfrm rot="5400000">
            <a:off x="5463019" y="1765425"/>
            <a:ext cx="600" cy="5392800"/>
          </a:xfrm>
          <a:prstGeom prst="bentConnector3">
            <a:avLst>
              <a:gd fmla="val 6985416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" name="Shape 179"/>
          <p:cNvCxnSpPr>
            <a:stCxn id="171" idx="2"/>
            <a:endCxn id="169" idx="2"/>
          </p:cNvCxnSpPr>
          <p:nvPr/>
        </p:nvCxnSpPr>
        <p:spPr>
          <a:xfrm rot="5400000">
            <a:off x="6361819" y="2664225"/>
            <a:ext cx="600" cy="3595200"/>
          </a:xfrm>
          <a:prstGeom prst="bentConnector3">
            <a:avLst>
              <a:gd fmla="val 3670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Loading screen</a:t>
            </a:r>
            <a:endParaRPr sz="3000"/>
          </a:p>
        </p:txBody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White screen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Hestia logo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Loading indicator</a:t>
            </a:r>
            <a:endParaRPr sz="1800"/>
          </a:p>
        </p:txBody>
      </p:sp>
      <p:pic>
        <p:nvPicPr>
          <p:cNvPr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1703" y="152400"/>
            <a:ext cx="256025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Could we do something about this day to day inconveniences and to make our life easier?</a:t>
            </a:r>
            <a:endParaRPr/>
          </a:p>
          <a:p>
            <a:pPr indent="45720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Login screen</a:t>
            </a:r>
            <a:endParaRPr sz="3000"/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Username/password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Login button in blue font</a:t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93" name="Shape 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6278" y="152400"/>
            <a:ext cx="243330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Server connect</a:t>
            </a:r>
            <a:r>
              <a:rPr lang="en" sz="3000"/>
              <a:t> screen</a:t>
            </a:r>
            <a:endParaRPr sz="3000"/>
          </a:p>
        </p:txBody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Server name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IP address/port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Connect button in blue font</a:t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00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1028" y="152400"/>
            <a:ext cx="243330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Devices main</a:t>
            </a:r>
            <a:r>
              <a:rPr lang="en" sz="3000"/>
              <a:t> screen</a:t>
            </a:r>
            <a:endParaRPr sz="3000"/>
          </a:p>
        </p:txBody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List of devices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On/Off switch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Edit button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Settings button</a:t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07" name="Shape 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2578" y="152400"/>
            <a:ext cx="2433302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Shape 2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3304" y="152400"/>
            <a:ext cx="243330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Settings</a:t>
            </a:r>
            <a:r>
              <a:rPr lang="en" sz="3000"/>
              <a:t> screen</a:t>
            </a:r>
            <a:endParaRPr sz="3000"/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Account information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Server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Contact information</a:t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15" name="Shape 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2253" y="152400"/>
            <a:ext cx="2433302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7954" y="152400"/>
            <a:ext cx="243330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 title="demo_software_engineering.mp4">
            <a:hlinkClick r:id="rId3"/>
          </p:cNvPr>
          <p:cNvSpPr/>
          <p:nvPr/>
        </p:nvSpPr>
        <p:spPr>
          <a:xfrm>
            <a:off x="0" y="0"/>
            <a:ext cx="9303674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</a:t>
            </a:r>
            <a:endParaRPr/>
          </a:p>
        </p:txBody>
      </p:sp>
      <p:sp>
        <p:nvSpPr>
          <p:cNvPr id="227" name="Shape 227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Native iOS look &amp; feel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</a:t>
            </a:r>
            <a:r>
              <a:rPr lang="en"/>
              <a:t> end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Simple, reliable, clear</a:t>
            </a:r>
            <a:endParaRPr sz="3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about the server interactor</a:t>
            </a:r>
            <a:endParaRPr/>
          </a:p>
        </p:txBody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Backend is built from the </a:t>
            </a:r>
            <a:r>
              <a:rPr lang="en"/>
              <a:t>server interactor class, from there you will find a link to most other classes.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server interactor uses other helper classes to execute the desired behavior.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</p:txBody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objects in the app have models to hold their data.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Device, Activator, ActivatorState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models have helper classes that can change them to and from JSON code.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handler</a:t>
            </a:r>
            <a:endParaRPr/>
          </a:p>
        </p:txBody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Talks with the server.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Retrieves and sends JSON encoded data to and from the server.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Yes, we can.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endParaRPr/>
          </a:p>
        </p:txBody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Voice control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Firebase integration with Webserver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Team of iOS Application :</a:t>
            </a:r>
            <a:endParaRPr sz="14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r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Andrei Mădălin Oancă </a:t>
            </a:r>
            <a:endParaRPr sz="1100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38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Daan Groot</a:t>
            </a:r>
            <a:br>
              <a:rPr lang="en" sz="8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Geanne Barkmeijer</a:t>
            </a:r>
            <a:b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Juan José Méndez Torrero</a:t>
            </a:r>
            <a:b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Jur Kroeze</a:t>
            </a:r>
            <a:b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Marc Fleurke</a:t>
            </a:r>
            <a:b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Tom den Boon</a:t>
            </a:r>
            <a:b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Zino Holwerda</a:t>
            </a:r>
            <a:endParaRPr sz="1400">
              <a:solidFill>
                <a:srgbClr val="D9D9D9"/>
              </a:solidFill>
            </a:endParaRPr>
          </a:p>
          <a:p>
            <a:pPr indent="0" lvl="0" marL="0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9D9D9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263" name="Shape 26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Hestia?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Hestia?</a:t>
            </a:r>
            <a:endParaRPr/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Hestia is a system that was created in order to provide a stable platform which is extendable and makes it easy to control every smart device in a user’s home. Any such device will be able to connect to our system, thus creating an universal platform for the end user to use and </a:t>
            </a:r>
            <a:r>
              <a:rPr lang="en"/>
              <a:t>simplifying his life.</a:t>
            </a:r>
            <a:endParaRPr/>
          </a:p>
          <a:p>
            <a:pPr indent="45720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255900" y="18306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Mr. Bond….Mr. James Bond</a:t>
            </a:r>
            <a:endParaRPr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8150" y="1140775"/>
            <a:ext cx="4585851" cy="254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Mr Bond</a:t>
            </a:r>
            <a:endParaRPr b="1"/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471900" y="1919075"/>
            <a:ext cx="8030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What Mr Bond want is the ability to lock and unlock all the locks in his house while he is in a different part of the world. And because he is using an iPhone as his main phone, he would want to do it from his smartphone.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255900" y="18306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Mr. Stephen Hawking</a:t>
            </a:r>
            <a:endParaRPr/>
          </a:p>
        </p:txBody>
      </p:sp>
      <p:pic>
        <p:nvPicPr>
          <p:cNvPr descr="Imagini pentru Stephen Hawking"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5225" y="1050500"/>
            <a:ext cx="4578774" cy="2896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